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7" r:id="rId2"/>
    <p:sldId id="259" r:id="rId3"/>
    <p:sldId id="261" r:id="rId4"/>
    <p:sldId id="263" r:id="rId5"/>
    <p:sldId id="265" r:id="rId6"/>
    <p:sldId id="267" r:id="rId7"/>
    <p:sldId id="270" r:id="rId8"/>
    <p:sldId id="272" r:id="rId9"/>
    <p:sldId id="274" r:id="rId10"/>
    <p:sldId id="276" r:id="rId11"/>
    <p:sldId id="279" r:id="rId12"/>
    <p:sldId id="281" r:id="rId13"/>
    <p:sldId id="283" r:id="rId14"/>
    <p:sldId id="285" r:id="rId15"/>
    <p:sldId id="287" r:id="rId16"/>
    <p:sldId id="28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96" y="-7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42E386-9D38-4C87-9A38-BEBC15CECD7E}" type="datetimeFigureOut">
              <a:rPr lang="pt-PT" smtClean="0"/>
              <a:t>07-11-2018</a:t>
            </a:fld>
            <a:endParaRPr lang="pt-PT"/>
          </a:p>
        </p:txBody>
      </p:sp>
      <p:sp>
        <p:nvSpPr>
          <p:cNvPr id="4" name="Marcador de Posição da Imagem do Diapositivo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46125B-0109-43B9-9E00-206ABFD79DB1}" type="slidenum">
              <a:rPr lang="pt-PT" smtClean="0"/>
              <a:t>‹nº›</a:t>
            </a:fld>
            <a:endParaRPr lang="pt-P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dirty="0"/>
          </a:p>
        </p:txBody>
      </p:sp>
      <p:sp>
        <p:nvSpPr>
          <p:cNvPr id="4" name="Marcador de Posição do Número do Diapositivo 3"/>
          <p:cNvSpPr>
            <a:spLocks noGrp="1"/>
          </p:cNvSpPr>
          <p:nvPr>
            <p:ph type="sldNum" sz="quarter" idx="10"/>
          </p:nvPr>
        </p:nvSpPr>
        <p:spPr/>
        <p:txBody>
          <a:bodyPr/>
          <a:lstStyle/>
          <a:p>
            <a:fld id="{7546125B-0109-43B9-9E00-206ABFD79DB1}" type="slidenum">
              <a:rPr lang="pt-PT" smtClean="0"/>
              <a:t>8</a:t>
            </a:fld>
            <a:endParaRPr 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 do título do Modelo Global</a:t>
            </a:r>
            <a:endParaRPr lang="en-U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 do subtítulo do modelo global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idx="1"/>
          </p:nvPr>
        </p:nvSpPr>
        <p:spPr/>
        <p:txBody>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 de texto do modelo global</a:t>
            </a:r>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11/7/2018</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7" name="Marcador de Posição da Data 6"/>
          <p:cNvSpPr>
            <a:spLocks noGrp="1"/>
          </p:cNvSpPr>
          <p:nvPr>
            <p:ph type="dt" sz="half" idx="10"/>
          </p:nvPr>
        </p:nvSpPr>
        <p:spPr/>
        <p:txBody>
          <a:bodyPr/>
          <a:lstStyle/>
          <a:p>
            <a:fld id="{A4A3E61B-3AB3-490F-90D4-269C8A444AE7}" type="datetimeFigureOut">
              <a:rPr lang="en-US" smtClean="0"/>
              <a:pPr/>
              <a:t>11/7/2018</a:t>
            </a:fld>
            <a:endParaRPr lang="en-US"/>
          </a:p>
        </p:txBody>
      </p:sp>
      <p:sp>
        <p:nvSpPr>
          <p:cNvPr id="8" name="Marcador de Posição do Rodapé 7"/>
          <p:cNvSpPr>
            <a:spLocks noGrp="1"/>
          </p:cNvSpPr>
          <p:nvPr>
            <p:ph type="ftr" sz="quarter" idx="11"/>
          </p:nvPr>
        </p:nvSpPr>
        <p:spPr/>
        <p:txBody>
          <a:bodyPr/>
          <a:lstStyle/>
          <a:p>
            <a:endParaRPr lang="en-US"/>
          </a:p>
        </p:txBody>
      </p:sp>
      <p:sp>
        <p:nvSpPr>
          <p:cNvPr id="9" name="Marcador de Posição do Número do Diapositivo 8"/>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a Data 2"/>
          <p:cNvSpPr>
            <a:spLocks noGrp="1"/>
          </p:cNvSpPr>
          <p:nvPr>
            <p:ph type="dt" sz="half" idx="10"/>
          </p:nvPr>
        </p:nvSpPr>
        <p:spPr/>
        <p:txBody>
          <a:bodyPr/>
          <a:lstStyle/>
          <a:p>
            <a:fld id="{A4A3E61B-3AB3-490F-90D4-269C8A444AE7}" type="datetimeFigureOut">
              <a:rPr lang="en-US" smtClean="0"/>
              <a:pPr/>
              <a:t>11/7/2018</a:t>
            </a:fld>
            <a:endParaRPr lang="en-US"/>
          </a:p>
        </p:txBody>
      </p:sp>
      <p:sp>
        <p:nvSpPr>
          <p:cNvPr id="4" name="Marcador de Posição do Rodapé 3"/>
          <p:cNvSpPr>
            <a:spLocks noGrp="1"/>
          </p:cNvSpPr>
          <p:nvPr>
            <p:ph type="ftr" sz="quarter" idx="11"/>
          </p:nvPr>
        </p:nvSpPr>
        <p:spPr/>
        <p:txBody>
          <a:bodyPr/>
          <a:lstStyle/>
          <a:p>
            <a:endParaRPr lang="en-US"/>
          </a:p>
        </p:txBody>
      </p:sp>
      <p:sp>
        <p:nvSpPr>
          <p:cNvPr id="5" name="Marcador de Posição do Número do Diapositivo 4"/>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A4A3E61B-3AB3-490F-90D4-269C8A444AE7}" type="datetimeFigureOut">
              <a:rPr lang="en-US" smtClean="0"/>
              <a:pPr/>
              <a:t>11/7/2018</a:t>
            </a:fld>
            <a:endParaRPr lang="en-US"/>
          </a:p>
        </p:txBody>
      </p:sp>
      <p:sp>
        <p:nvSpPr>
          <p:cNvPr id="3" name="Marcador de Posição do Rodapé 2"/>
          <p:cNvSpPr>
            <a:spLocks noGrp="1"/>
          </p:cNvSpPr>
          <p:nvPr>
            <p:ph type="ftr" sz="quarter" idx="11"/>
          </p:nvPr>
        </p:nvSpPr>
        <p:spPr/>
        <p:txBody>
          <a:bodyPr/>
          <a:lstStyle/>
          <a:p>
            <a:endParaRPr lang="en-US"/>
          </a:p>
        </p:txBody>
      </p:sp>
      <p:sp>
        <p:nvSpPr>
          <p:cNvPr id="4" name="Marcador de Posição do Número do Diapositivo 3"/>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 do título do Modelo Global</a:t>
            </a:r>
            <a:endParaRPr lang="en-US"/>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11/7/2018</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 do título do Modelo Global</a:t>
            </a:r>
            <a:endParaRPr lang="en-US"/>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11/7/2018</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3E61B-3AB3-490F-90D4-269C8A444AE7}" type="datetimeFigureOut">
              <a:rPr lang="en-US" smtClean="0"/>
              <a:pPr/>
              <a:t>11/7/2018</a:t>
            </a:fld>
            <a:endParaRPr lang="en-US"/>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5C66F-FC7B-4C52-931F-EAABACA1CBDF}"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p:txBody>
          <a:bodyPr/>
          <a:lstStyle/>
          <a:p>
            <a:pPr eaLnBrk="1" hangingPunct="1">
              <a:lnSpc>
                <a:spcPct val="80000"/>
              </a:lnSpc>
            </a:pPr>
            <a:r>
              <a:rPr lang="pt-PT" sz="2000" smtClean="0">
                <a:latin typeface="Tahoma" pitchFamily="34" charset="0"/>
              </a:rPr>
              <a:t>Paulo Freire: Power Point </a:t>
            </a:r>
          </a:p>
          <a:p>
            <a:pPr eaLnBrk="1" hangingPunct="1">
              <a:lnSpc>
                <a:spcPct val="80000"/>
              </a:lnSpc>
            </a:pPr>
            <a:r>
              <a:rPr lang="pt-PT" sz="2000" smtClean="0">
                <a:latin typeface="Tahoma" pitchFamily="34" charset="0"/>
              </a:rPr>
              <a:t>Carlos Mota, </a:t>
            </a:r>
          </a:p>
          <a:p>
            <a:pPr eaLnBrk="1" hangingPunct="1">
              <a:lnSpc>
                <a:spcPct val="80000"/>
              </a:lnSpc>
            </a:pPr>
            <a:r>
              <a:rPr lang="pt-PT" sz="2000" smtClean="0">
                <a:latin typeface="Tahoma" pitchFamily="34" charset="0"/>
              </a:rPr>
              <a:t>UTAD, </a:t>
            </a:r>
          </a:p>
          <a:p>
            <a:pPr eaLnBrk="1" hangingPunct="1">
              <a:lnSpc>
                <a:spcPct val="80000"/>
              </a:lnSpc>
            </a:pPr>
            <a:r>
              <a:rPr lang="pt-PT" sz="2000" smtClean="0">
                <a:latin typeface="Tahoma" pitchFamily="34" charset="0"/>
              </a:rPr>
              <a:t>2018.</a:t>
            </a:r>
          </a:p>
        </p:txBody>
      </p:sp>
      <p:pic>
        <p:nvPicPr>
          <p:cNvPr id="2051" name="Picture 4"/>
          <p:cNvPicPr>
            <a:picLocks noChangeAspect="1" noChangeArrowheads="1"/>
          </p:cNvPicPr>
          <p:nvPr/>
        </p:nvPicPr>
        <p:blipFill>
          <a:blip r:embed="rId2" cstate="print"/>
          <a:srcRect/>
          <a:stretch>
            <a:fillRect/>
          </a:stretch>
        </p:blipFill>
        <p:spPr bwMode="auto">
          <a:xfrm>
            <a:off x="3419475" y="836613"/>
            <a:ext cx="1905000" cy="2409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8218488" cy="2290762"/>
          </a:xfrm>
        </p:spPr>
        <p:txBody>
          <a:bodyPr/>
          <a:lstStyle/>
          <a:p>
            <a:pPr eaLnBrk="1" hangingPunct="1"/>
            <a:r>
              <a:rPr lang="pt-PT" sz="2000" smtClean="0">
                <a:latin typeface="Tahoma" pitchFamily="34" charset="0"/>
              </a:rPr>
              <a:t/>
            </a:r>
            <a:br>
              <a:rPr lang="pt-PT" sz="2000" smtClean="0">
                <a:latin typeface="Tahoma" pitchFamily="34" charset="0"/>
              </a:rPr>
            </a:br>
            <a:r>
              <a:rPr lang="en-US" sz="2000" b="1" smtClean="0">
                <a:latin typeface="Tahoma" pitchFamily="34" charset="0"/>
              </a:rPr>
              <a:t>Paulo Freire believes that education can improve conditions  of mankind. For Maria Gabriela Bacelar, The bases of its pedagogical project call, fall in Philosophical Pedagogy as this is established by </a:t>
            </a:r>
            <a:r>
              <a:rPr lang="en-US" sz="1800" b="1" smtClean="0">
                <a:latin typeface="Tahoma" pitchFamily="34" charset="0"/>
              </a:rPr>
              <a:t>Adalberto Carvalho.</a:t>
            </a:r>
            <a:endParaRPr lang="en-US" sz="2400" b="1" smtClean="0">
              <a:latin typeface="Tahoma" pitchFamily="34" charset="0"/>
            </a:endParaRPr>
          </a:p>
        </p:txBody>
      </p:sp>
      <p:sp>
        <p:nvSpPr>
          <p:cNvPr id="11267" name="Rectangle 3"/>
          <p:cNvSpPr>
            <a:spLocks noGrp="1" noChangeArrowheads="1"/>
          </p:cNvSpPr>
          <p:nvPr>
            <p:ph type="body" idx="1"/>
          </p:nvPr>
        </p:nvSpPr>
        <p:spPr>
          <a:xfrm>
            <a:off x="684213" y="2565400"/>
            <a:ext cx="7847012" cy="3976688"/>
          </a:xfrm>
        </p:spPr>
        <p:txBody>
          <a:bodyPr/>
          <a:lstStyle/>
          <a:p>
            <a:pPr eaLnBrk="1" hangingPunct="1"/>
            <a:endParaRPr lang="en-US" b="1" smtClean="0"/>
          </a:p>
          <a:p>
            <a:pPr eaLnBrk="1" hangingPunct="1"/>
            <a:endParaRPr lang="en-US" b="1" smtClean="0"/>
          </a:p>
          <a:p>
            <a:pPr eaLnBrk="1" hangingPunct="1"/>
            <a:r>
              <a:rPr lang="en-US" b="1" smtClean="0"/>
              <a:t>In this line of thought are the words of Paulo Freire:</a:t>
            </a:r>
            <a:r>
              <a:rPr lang="en-US"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12290" name="Rectangle 5"/>
          <p:cNvSpPr>
            <a:spLocks noGrp="1" noChangeArrowheads="1"/>
          </p:cNvSpPr>
          <p:nvPr>
            <p:ph type="body" idx="1"/>
          </p:nvPr>
        </p:nvSpPr>
        <p:spPr>
          <a:xfrm>
            <a:off x="457200" y="404813"/>
            <a:ext cx="8229600" cy="5721350"/>
          </a:xfrm>
          <a:noFill/>
        </p:spPr>
        <p:txBody>
          <a:bodyPr/>
          <a:lstStyle/>
          <a:p>
            <a:pPr algn="just" eaLnBrk="1" hangingPunct="1">
              <a:lnSpc>
                <a:spcPct val="90000"/>
              </a:lnSpc>
            </a:pPr>
            <a:r>
              <a:rPr lang="en-US" dirty="0" smtClean="0"/>
              <a:t>"The invention involves the existence, repeat itself, necessarily, the language, culture and communication at deeper levels and complex than what occurred and occurs in the field of life, spiritualization the world the opportunity to beautify as “</a:t>
            </a:r>
            <a:r>
              <a:rPr lang="en-US" dirty="0" err="1" smtClean="0"/>
              <a:t>uglify</a:t>
            </a:r>
            <a:r>
              <a:rPr lang="en-US" dirty="0" smtClean="0"/>
              <a:t>” the world and all that inscribe women and men as ethical beings. " [3] </a:t>
            </a:r>
          </a:p>
          <a:p>
            <a:pPr algn="just" eaLnBrk="1" hangingPunct="1">
              <a:lnSpc>
                <a:spcPct val="90000"/>
              </a:lnSpc>
            </a:pPr>
            <a:r>
              <a:rPr lang="pt-PT" sz="2800" dirty="0" smtClean="0">
                <a:latin typeface="Tahoma" pitchFamily="34" charset="0"/>
              </a:rPr>
              <a:t>[3]FREIRE, Paulo, </a:t>
            </a:r>
            <a:r>
              <a:rPr lang="pt-PT" sz="2800" u="sng" dirty="0" smtClean="0">
                <a:latin typeface="Tahoma" pitchFamily="34" charset="0"/>
              </a:rPr>
              <a:t>Pedagogia da Autonomia</a:t>
            </a:r>
            <a:r>
              <a:rPr lang="pt-PT" sz="2800" dirty="0" smtClean="0">
                <a:latin typeface="Tahoma" pitchFamily="34" charset="0"/>
              </a:rPr>
              <a:t>, 15ª Ed., Paz e Terra, S. Paulo, Rio de Janeiro, 2000, p. 57.</a:t>
            </a:r>
            <a:endParaRPr lang="en-US" sz="2800" dirty="0" smtClean="0">
              <a:latin typeface="Tahom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hangingPunct="1"/>
            <a:r>
              <a:rPr lang="en-US" sz="2000" smtClean="0">
                <a:latin typeface="Tahoma" pitchFamily="34" charset="0"/>
              </a:rPr>
              <a:t>Ethical concerns of Paulo Freire are also visible in the aforementioned work </a:t>
            </a:r>
            <a:r>
              <a:rPr lang="en-US" sz="2000" u="sng" smtClean="0">
                <a:latin typeface="Tahoma" pitchFamily="34" charset="0"/>
              </a:rPr>
              <a:t>Pedagogy of the Oppressed</a:t>
            </a:r>
            <a:r>
              <a:rPr lang="en-US" sz="2000" smtClean="0">
                <a:latin typeface="Tahoma" pitchFamily="34" charset="0"/>
              </a:rPr>
              <a:t>, perhaps the most famous of all who wrote.</a:t>
            </a:r>
            <a:r>
              <a:rPr lang="en-US" smtClean="0"/>
              <a:t> </a:t>
            </a:r>
          </a:p>
        </p:txBody>
      </p:sp>
      <p:sp>
        <p:nvSpPr>
          <p:cNvPr id="13315" name="Rectangle 3"/>
          <p:cNvSpPr>
            <a:spLocks noGrp="1" noChangeArrowheads="1"/>
          </p:cNvSpPr>
          <p:nvPr>
            <p:ph type="body" idx="1"/>
          </p:nvPr>
        </p:nvSpPr>
        <p:spPr>
          <a:xfrm>
            <a:off x="468313" y="1773238"/>
            <a:ext cx="8229600" cy="4679950"/>
          </a:xfrm>
        </p:spPr>
        <p:txBody>
          <a:bodyPr/>
          <a:lstStyle/>
          <a:p>
            <a:pPr algn="just" eaLnBrk="1" hangingPunct="1">
              <a:lnSpc>
                <a:spcPct val="80000"/>
              </a:lnSpc>
            </a:pPr>
            <a:r>
              <a:rPr lang="en-US" sz="2800" dirty="0" smtClean="0"/>
              <a:t>"The violence of the oppressors, who is also dehumanized, it introduces another vocation - that of being less. How to be more distorted, the less takes the oppressed, sooner or later, the fight against those who made less. And this fight only makes sense when the oppressed, seek to regain his humanity, which is a way to create it, do not feel idealistically oppressors, or become, indeed, oppressive of the oppressors, but restorers of humanity in both." [4] </a:t>
            </a:r>
            <a:r>
              <a:rPr lang="en-US" sz="2000" dirty="0" smtClean="0">
                <a:latin typeface="Tahoma" pitchFamily="34" charset="0"/>
              </a:rPr>
              <a:t/>
            </a:r>
            <a:br>
              <a:rPr lang="en-US" sz="2000" dirty="0" smtClean="0">
                <a:latin typeface="Tahoma" pitchFamily="34" charset="0"/>
              </a:rPr>
            </a:br>
            <a:endParaRPr lang="en-US" sz="2000" dirty="0" smtClean="0">
              <a:latin typeface="Tahoma" pitchFamily="34" charset="0"/>
            </a:endParaRPr>
          </a:p>
          <a:p>
            <a:pPr algn="just" eaLnBrk="1" hangingPunct="1">
              <a:lnSpc>
                <a:spcPct val="80000"/>
              </a:lnSpc>
            </a:pPr>
            <a:r>
              <a:rPr lang="pt-PT" sz="2000" dirty="0" smtClean="0">
                <a:latin typeface="Tahoma" pitchFamily="34" charset="0"/>
              </a:rPr>
              <a:t>[4]FREIRE</a:t>
            </a:r>
            <a:r>
              <a:rPr lang="pt-PT" sz="2000" dirty="0" smtClean="0">
                <a:latin typeface="Tahoma" pitchFamily="34" charset="0"/>
              </a:rPr>
              <a:t>, Paulo, </a:t>
            </a:r>
            <a:r>
              <a:rPr lang="pt-PT" sz="2000" u="sng" dirty="0" smtClean="0">
                <a:latin typeface="Tahoma" pitchFamily="34" charset="0"/>
              </a:rPr>
              <a:t>Pedagogia do Oprimido</a:t>
            </a:r>
            <a:r>
              <a:rPr lang="pt-PT" sz="2000" dirty="0" smtClean="0">
                <a:latin typeface="Tahoma" pitchFamily="34" charset="0"/>
              </a:rPr>
              <a:t>, 29ª Ed., Paz e Terra, S. Paulo, Rio de Janeiro, 2000, p.30.</a:t>
            </a:r>
            <a:endParaRPr lang="en-US" sz="2000" dirty="0" smtClean="0">
              <a:latin typeface="Tahom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lumMod val="50000"/>
          </a:schemeClr>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One must underline that </a:t>
            </a:r>
          </a:p>
        </p:txBody>
      </p:sp>
      <p:sp>
        <p:nvSpPr>
          <p:cNvPr id="14339" name="Rectangle 3"/>
          <p:cNvSpPr>
            <a:spLocks noGrp="1" noChangeArrowheads="1"/>
          </p:cNvSpPr>
          <p:nvPr>
            <p:ph type="body" idx="1"/>
          </p:nvPr>
        </p:nvSpPr>
        <p:spPr>
          <a:xfrm>
            <a:off x="457200" y="1600200"/>
            <a:ext cx="8229600" cy="4876800"/>
          </a:xfrm>
        </p:spPr>
        <p:txBody>
          <a:bodyPr/>
          <a:lstStyle/>
          <a:p>
            <a:pPr eaLnBrk="1" hangingPunct="1">
              <a:lnSpc>
                <a:spcPct val="80000"/>
              </a:lnSpc>
            </a:pPr>
            <a:r>
              <a:rPr lang="en-US" sz="2400" dirty="0" smtClean="0"/>
              <a:t>"Paulo </a:t>
            </a:r>
            <a:r>
              <a:rPr lang="en-US" sz="2400" dirty="0" err="1" smtClean="0"/>
              <a:t>Freire</a:t>
            </a:r>
            <a:r>
              <a:rPr lang="en-US" sz="2400" dirty="0" smtClean="0"/>
              <a:t> was the Portuguese-speaking world's most renowned Educator. Considered by some, for example Roger </a:t>
            </a:r>
            <a:r>
              <a:rPr lang="en-US" sz="2400" dirty="0" err="1" smtClean="0"/>
              <a:t>Garaudy</a:t>
            </a:r>
            <a:r>
              <a:rPr lang="en-US" sz="2400" dirty="0" smtClean="0"/>
              <a:t>, as 'the greatest teacher of our time' was, without doubt, both of theoretical or practical intervention, each greatest pedagogues of all time. It is a mandatory reference when talking about literacy, adult education, popular education or community. You can agree or disagree with their point of view, it is nevertheless impossible to ignore its work .(...) Some 30 universities from different countries (USA, Canada, England, Belgium, Switzerland, Italy, Spain, Portugal, Brazil, Bolivia and El Salvador), awarded her an honorary </a:t>
            </a:r>
            <a:r>
              <a:rPr lang="en-US" sz="2400" dirty="0" smtClean="0"/>
              <a:t>doctorate” </a:t>
            </a:r>
            <a:r>
              <a:rPr lang="en-US" sz="2400" dirty="0" smtClean="0"/>
              <a:t>[5]. </a:t>
            </a:r>
            <a:r>
              <a:rPr lang="en-US" sz="1600" dirty="0" smtClean="0">
                <a:latin typeface="Tahoma" pitchFamily="34" charset="0"/>
              </a:rPr>
              <a:t/>
            </a:r>
            <a:br>
              <a:rPr lang="en-US" sz="1600" dirty="0" smtClean="0">
                <a:latin typeface="Tahoma" pitchFamily="34" charset="0"/>
              </a:rPr>
            </a:br>
            <a:endParaRPr lang="en-US" sz="1600" dirty="0" smtClean="0">
              <a:latin typeface="Tahoma" pitchFamily="34" charset="0"/>
            </a:endParaRPr>
          </a:p>
          <a:p>
            <a:pPr algn="just" eaLnBrk="1" hangingPunct="1">
              <a:lnSpc>
                <a:spcPct val="80000"/>
              </a:lnSpc>
            </a:pPr>
            <a:r>
              <a:rPr lang="pt-PT" sz="1600" dirty="0" smtClean="0">
                <a:latin typeface="Tahoma" pitchFamily="34" charset="0"/>
              </a:rPr>
              <a:t>[5]APPLE, Michael, W. e NÓVOA, António (</a:t>
            </a:r>
            <a:r>
              <a:rPr lang="pt-PT" sz="1600" dirty="0" err="1" smtClean="0">
                <a:latin typeface="Tahoma" pitchFamily="34" charset="0"/>
              </a:rPr>
              <a:t>orgs</a:t>
            </a:r>
            <a:r>
              <a:rPr lang="pt-PT" sz="1600" dirty="0" smtClean="0">
                <a:latin typeface="Tahoma" pitchFamily="34" charset="0"/>
              </a:rPr>
              <a:t>) </a:t>
            </a:r>
            <a:r>
              <a:rPr lang="pt-PT" sz="1600" u="sng" dirty="0" smtClean="0">
                <a:latin typeface="Tahoma" pitchFamily="34" charset="0"/>
              </a:rPr>
              <a:t>Paulo Freire: Política e Pedagogia</a:t>
            </a:r>
            <a:r>
              <a:rPr lang="pt-PT" sz="1600" dirty="0" smtClean="0">
                <a:latin typeface="Tahoma" pitchFamily="34" charset="0"/>
              </a:rPr>
              <a:t>, Porto Editora, Porto, 1998, pp 142-143.</a:t>
            </a:r>
            <a:endParaRPr lang="en-US" sz="1600" dirty="0" smtClean="0">
              <a:latin typeface="Tahoma"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eaLnBrk="1" hangingPunct="1"/>
            <a:r>
              <a:rPr lang="en-US" smtClean="0"/>
              <a:t>Freire was one more person who realized that </a:t>
            </a:r>
          </a:p>
        </p:txBody>
      </p:sp>
      <p:sp>
        <p:nvSpPr>
          <p:cNvPr id="15363" name="Rectangle 3"/>
          <p:cNvSpPr>
            <a:spLocks noGrp="1" noChangeArrowheads="1"/>
          </p:cNvSpPr>
          <p:nvPr>
            <p:ph type="body" idx="1"/>
          </p:nvPr>
        </p:nvSpPr>
        <p:spPr/>
        <p:txBody>
          <a:bodyPr/>
          <a:lstStyle/>
          <a:p>
            <a:pPr algn="just" eaLnBrk="1" hangingPunct="1">
              <a:lnSpc>
                <a:spcPct val="80000"/>
              </a:lnSpc>
            </a:pPr>
            <a:endParaRPr lang="en-US" smtClean="0"/>
          </a:p>
          <a:p>
            <a:pPr algn="just" eaLnBrk="1" hangingPunct="1">
              <a:lnSpc>
                <a:spcPct val="80000"/>
              </a:lnSpc>
            </a:pPr>
            <a:endParaRPr lang="en-US" smtClean="0"/>
          </a:p>
          <a:p>
            <a:pPr algn="just" eaLnBrk="1" hangingPunct="1">
              <a:lnSpc>
                <a:spcPct val="80000"/>
              </a:lnSpc>
            </a:pPr>
            <a:r>
              <a:rPr lang="en-US" smtClean="0"/>
              <a:t>The teacher passes without rupture process [...] the passive experience as a student to conduct active as a teacher, unless it is placed, in many cases the meaning of educational, social and epistemological knowledge that they transmit or make their students learn. </a:t>
            </a:r>
            <a:r>
              <a:rPr lang="en-US" sz="2800" smtClean="0">
                <a:latin typeface="Tahoma" pitchFamily="34" charset="0"/>
              </a:rPr>
              <a:t/>
            </a:r>
            <a:br>
              <a:rPr lang="en-US" sz="2800" smtClean="0">
                <a:latin typeface="Tahoma" pitchFamily="34" charset="0"/>
              </a:rPr>
            </a:br>
            <a:endParaRPr lang="en-US" sz="2800" smtClean="0">
              <a:latin typeface="Tahom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hangingPunct="1"/>
            <a:r>
              <a:rPr lang="en-US" sz="2400" smtClean="0">
                <a:latin typeface="Tahoma" pitchFamily="34" charset="0"/>
              </a:rPr>
              <a:t>The Pedagogy of Freire can be understood in the sense  given by Yves Bertrand and Paul Valois, to what they call "crucial elements“. For these authors there are:</a:t>
            </a:r>
            <a:r>
              <a:rPr lang="en-US" smtClean="0"/>
              <a:t> </a:t>
            </a:r>
          </a:p>
        </p:txBody>
      </p:sp>
      <p:sp>
        <p:nvSpPr>
          <p:cNvPr id="16387" name="Rectangle 3"/>
          <p:cNvSpPr>
            <a:spLocks noGrp="1" noChangeArrowheads="1"/>
          </p:cNvSpPr>
          <p:nvPr>
            <p:ph type="body" idx="1"/>
          </p:nvPr>
        </p:nvSpPr>
        <p:spPr/>
        <p:txBody>
          <a:bodyPr/>
          <a:lstStyle/>
          <a:p>
            <a:pPr eaLnBrk="1" hangingPunct="1">
              <a:lnSpc>
                <a:spcPct val="80000"/>
              </a:lnSpc>
            </a:pPr>
            <a:r>
              <a:rPr lang="en-US" sz="1600" b="1" dirty="0" smtClean="0"/>
              <a:t>a) Ecological dimension: the human person forgot or did not realize that it lives on earth.</a:t>
            </a:r>
            <a:br>
              <a:rPr lang="en-US" sz="1600" b="1" dirty="0" smtClean="0"/>
            </a:br>
            <a:endParaRPr lang="en-US" sz="1600" b="1" dirty="0" smtClean="0"/>
          </a:p>
          <a:p>
            <a:pPr eaLnBrk="1" hangingPunct="1">
              <a:lnSpc>
                <a:spcPct val="80000"/>
              </a:lnSpc>
            </a:pPr>
            <a:r>
              <a:rPr lang="en-US" sz="1600" b="1" dirty="0" smtClean="0"/>
              <a:t>b) Societal dimension: the human person has forgotten or not yet realized that living with others.</a:t>
            </a:r>
            <a:br>
              <a:rPr lang="en-US" sz="1600" b="1" dirty="0" smtClean="0"/>
            </a:br>
            <a:endParaRPr lang="en-US" sz="1600" b="1" dirty="0" smtClean="0"/>
          </a:p>
          <a:p>
            <a:pPr eaLnBrk="1" hangingPunct="1">
              <a:lnSpc>
                <a:spcPct val="80000"/>
              </a:lnSpc>
            </a:pPr>
            <a:r>
              <a:rPr lang="en-US" sz="1600" b="1" dirty="0" smtClean="0"/>
              <a:t>c) </a:t>
            </a:r>
            <a:r>
              <a:rPr lang="en-US" sz="1600" b="1" dirty="0" err="1" smtClean="0"/>
              <a:t>Praxeological</a:t>
            </a:r>
            <a:r>
              <a:rPr lang="en-US" sz="1600" b="1" dirty="0" smtClean="0"/>
              <a:t> dimension: the human person forgot or have not found that any individual decision or action has consequences for other people, society and the biophysical environment.</a:t>
            </a:r>
            <a:br>
              <a:rPr lang="en-US" sz="1600" b="1" dirty="0" smtClean="0"/>
            </a:br>
            <a:endParaRPr lang="en-US" sz="1600" b="1" dirty="0" smtClean="0"/>
          </a:p>
          <a:p>
            <a:pPr eaLnBrk="1" hangingPunct="1">
              <a:lnSpc>
                <a:spcPct val="80000"/>
              </a:lnSpc>
            </a:pPr>
            <a:r>
              <a:rPr lang="en-US" sz="1600" b="1" dirty="0" smtClean="0"/>
              <a:t>d) Cosmic dimension: the human person has not yet discovered a living process of human evolution.</a:t>
            </a:r>
            <a:br>
              <a:rPr lang="en-US" sz="1600" b="1" dirty="0" smtClean="0"/>
            </a:br>
            <a:endParaRPr lang="en-US" sz="1600" b="1" dirty="0" smtClean="0"/>
          </a:p>
          <a:p>
            <a:pPr eaLnBrk="1" hangingPunct="1">
              <a:lnSpc>
                <a:spcPct val="80000"/>
              </a:lnSpc>
            </a:pPr>
            <a:r>
              <a:rPr lang="en-US" sz="1600" b="1" dirty="0" smtClean="0"/>
              <a:t>e) Spiritual dimension: the human person has forgotten or not yet realized its union with all that exists. "[7]</a:t>
            </a:r>
            <a:r>
              <a:rPr lang="en-US" sz="1600" dirty="0" smtClean="0"/>
              <a:t> </a:t>
            </a:r>
            <a:r>
              <a:rPr lang="en-US" sz="1600" b="1" dirty="0" smtClean="0">
                <a:latin typeface="Tahoma" pitchFamily="34" charset="0"/>
              </a:rPr>
              <a:t/>
            </a:r>
            <a:br>
              <a:rPr lang="en-US" sz="1600" b="1" dirty="0" smtClean="0">
                <a:latin typeface="Tahoma" pitchFamily="34" charset="0"/>
              </a:rPr>
            </a:br>
            <a:endParaRPr lang="en-US" sz="1600" b="1" dirty="0" smtClean="0">
              <a:latin typeface="Tahoma" pitchFamily="34" charset="0"/>
            </a:endParaRPr>
          </a:p>
          <a:p>
            <a:pPr algn="just" eaLnBrk="1" hangingPunct="1">
              <a:lnSpc>
                <a:spcPct val="80000"/>
              </a:lnSpc>
            </a:pPr>
            <a:endParaRPr lang="pt-PT" sz="1600" dirty="0" smtClean="0">
              <a:latin typeface="Tahoma" pitchFamily="34" charset="0"/>
            </a:endParaRPr>
          </a:p>
          <a:p>
            <a:pPr algn="just" eaLnBrk="1" hangingPunct="1">
              <a:lnSpc>
                <a:spcPct val="80000"/>
              </a:lnSpc>
            </a:pPr>
            <a:endParaRPr lang="pt-PT" sz="1600" dirty="0" smtClean="0">
              <a:latin typeface="Tahoma" pitchFamily="34" charset="0"/>
            </a:endParaRPr>
          </a:p>
          <a:p>
            <a:pPr algn="just" eaLnBrk="1" hangingPunct="1">
              <a:lnSpc>
                <a:spcPct val="80000"/>
              </a:lnSpc>
            </a:pPr>
            <a:r>
              <a:rPr lang="pt-PT" sz="1600" dirty="0" smtClean="0">
                <a:latin typeface="Tahoma" pitchFamily="34" charset="0"/>
              </a:rPr>
              <a:t>[7]BERTRAND, Yves </a:t>
            </a:r>
            <a:r>
              <a:rPr lang="pt-PT" sz="1600" dirty="0" err="1" smtClean="0">
                <a:latin typeface="Tahoma" pitchFamily="34" charset="0"/>
              </a:rPr>
              <a:t>and</a:t>
            </a:r>
            <a:r>
              <a:rPr lang="pt-PT" sz="1600" dirty="0" smtClean="0">
                <a:latin typeface="Tahoma" pitchFamily="34" charset="0"/>
              </a:rPr>
              <a:t> VALOIS, Paul, “</a:t>
            </a:r>
            <a:r>
              <a:rPr lang="pt-PT" sz="1600" u="sng" dirty="0" smtClean="0">
                <a:latin typeface="Tahoma" pitchFamily="34" charset="0"/>
              </a:rPr>
              <a:t>Paradigmas Educacionais escola e sociedades</a:t>
            </a:r>
            <a:r>
              <a:rPr lang="pt-PT" sz="1600" dirty="0" smtClean="0">
                <a:latin typeface="Tahoma" pitchFamily="34" charset="0"/>
              </a:rPr>
              <a:t>, Instituto Piaget, Lisboa, 1994, p. 188”.</a:t>
            </a:r>
            <a:endParaRPr lang="en-US" sz="1600" dirty="0" smtClean="0">
              <a:latin typeface="Tahom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549275"/>
            <a:ext cx="8291513" cy="1223963"/>
          </a:xfrm>
        </p:spPr>
        <p:txBody>
          <a:bodyPr>
            <a:normAutofit fontScale="90000"/>
          </a:bodyPr>
          <a:lstStyle/>
          <a:p>
            <a:pPr eaLnBrk="1" hangingPunct="1"/>
            <a:r>
              <a:rPr lang="en-US" sz="3200" smtClean="0"/>
              <a:t>The work of Freire has a deep humanist root respectful of the 'other', the way of “Utopia” that it embodies.</a:t>
            </a:r>
            <a:r>
              <a:rPr lang="en-US" smtClean="0"/>
              <a:t> </a:t>
            </a:r>
          </a:p>
        </p:txBody>
      </p:sp>
      <p:sp>
        <p:nvSpPr>
          <p:cNvPr id="17411" name="Rectangle 3"/>
          <p:cNvSpPr>
            <a:spLocks noGrp="1" noChangeArrowheads="1"/>
          </p:cNvSpPr>
          <p:nvPr>
            <p:ph type="body" idx="1"/>
          </p:nvPr>
        </p:nvSpPr>
        <p:spPr>
          <a:xfrm>
            <a:off x="457200" y="2205038"/>
            <a:ext cx="8229600" cy="3921125"/>
          </a:xfrm>
        </p:spPr>
        <p:txBody>
          <a:bodyPr/>
          <a:lstStyle/>
          <a:p>
            <a:pPr eaLnBrk="1" hangingPunct="1">
              <a:lnSpc>
                <a:spcPct val="80000"/>
              </a:lnSpc>
            </a:pPr>
            <a:r>
              <a:rPr lang="en-US" sz="2000" dirty="0" smtClean="0">
                <a:latin typeface="Tahoma" pitchFamily="34" charset="0"/>
              </a:rPr>
              <a:t>"More urgent is all this web anthropological when it obliges us to rethink, in our days, in the technological society where the issue of violence not only has to do with my relationship with another human being (who, knowing or knowing how I do another one, is my contemporary), but still with all who will succeed me in my time and are potential victims."[</a:t>
            </a:r>
            <a:r>
              <a:rPr lang="en-US" sz="2400" dirty="0" smtClean="0">
                <a:latin typeface="Tahoma" pitchFamily="34" charset="0"/>
              </a:rPr>
              <a:t>8]</a:t>
            </a:r>
            <a:r>
              <a:rPr lang="en-US" dirty="0" smtClean="0"/>
              <a:t> </a:t>
            </a:r>
            <a:r>
              <a:rPr lang="en-US" sz="2400" dirty="0" smtClean="0">
                <a:latin typeface="Tahoma" pitchFamily="34" charset="0"/>
              </a:rPr>
              <a:t/>
            </a:r>
            <a:br>
              <a:rPr lang="en-US" sz="2400" dirty="0" smtClean="0">
                <a:latin typeface="Tahoma" pitchFamily="34" charset="0"/>
              </a:rPr>
            </a:br>
            <a:endParaRPr lang="en-US" sz="2400" dirty="0" smtClean="0">
              <a:latin typeface="Tahoma" pitchFamily="34" charset="0"/>
            </a:endParaRPr>
          </a:p>
          <a:p>
            <a:pPr algn="just" eaLnBrk="1" hangingPunct="1">
              <a:lnSpc>
                <a:spcPct val="80000"/>
              </a:lnSpc>
            </a:pPr>
            <a:r>
              <a:rPr lang="pt-PT" sz="2400" dirty="0" smtClean="0">
                <a:latin typeface="Tahoma" pitchFamily="34" charset="0"/>
              </a:rPr>
              <a:t>[8]CARVALHO, Adalberto Dias de, "A Filosofia da Educação </a:t>
            </a:r>
            <a:r>
              <a:rPr lang="pt-PT" sz="2400" dirty="0" err="1" smtClean="0">
                <a:latin typeface="Tahoma" pitchFamily="34" charset="0"/>
              </a:rPr>
              <a:t>Perspectivas</a:t>
            </a:r>
            <a:r>
              <a:rPr lang="pt-PT" sz="2400" dirty="0" smtClean="0">
                <a:latin typeface="Tahoma" pitchFamily="34" charset="0"/>
              </a:rPr>
              <a:t> e Perplexidades" in </a:t>
            </a:r>
            <a:r>
              <a:rPr lang="pt-PT" sz="2400" u="sng" dirty="0" smtClean="0">
                <a:latin typeface="Tahoma" pitchFamily="34" charset="0"/>
              </a:rPr>
              <a:t>Filosofia da Educação: Temas e Problemas</a:t>
            </a:r>
            <a:r>
              <a:rPr lang="pt-PT" sz="2400" dirty="0" smtClean="0">
                <a:latin typeface="Tahoma" pitchFamily="34" charset="0"/>
              </a:rPr>
              <a:t>, Afrontamento, Porto, 2001, p.25.</a:t>
            </a:r>
            <a:endParaRPr lang="en-US" sz="2400" dirty="0" smtClean="0">
              <a:latin typeface="Tahom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pPr eaLnBrk="1" hangingPunct="1"/>
            <a:r>
              <a:rPr lang="en-US" sz="4000" smtClean="0"/>
              <a:t> </a:t>
            </a:r>
            <a:r>
              <a:rPr lang="en-US" sz="3200" u="sng" smtClean="0"/>
              <a:t>Paulo</a:t>
            </a:r>
            <a:r>
              <a:rPr lang="en-US" sz="3200" smtClean="0"/>
              <a:t> Reglus Neves </a:t>
            </a:r>
            <a:r>
              <a:rPr lang="en-US" sz="3200" u="sng" smtClean="0"/>
              <a:t>Freire </a:t>
            </a:r>
            <a:r>
              <a:rPr lang="en-US" sz="3200" smtClean="0"/>
              <a:t>(1921-1997) was a Brazilian educator born in Recife.</a:t>
            </a:r>
            <a:r>
              <a:rPr lang="en-US" smtClean="0"/>
              <a:t> </a:t>
            </a:r>
          </a:p>
        </p:txBody>
      </p:sp>
      <p:sp>
        <p:nvSpPr>
          <p:cNvPr id="3075" name="Rectangle 3"/>
          <p:cNvSpPr>
            <a:spLocks noGrp="1" noChangeArrowheads="1"/>
          </p:cNvSpPr>
          <p:nvPr>
            <p:ph type="body" idx="1"/>
          </p:nvPr>
        </p:nvSpPr>
        <p:spPr/>
        <p:txBody>
          <a:bodyPr/>
          <a:lstStyle/>
          <a:p>
            <a:pPr algn="just" eaLnBrk="1" hangingPunct="1">
              <a:lnSpc>
                <a:spcPct val="80000"/>
              </a:lnSpc>
            </a:pPr>
            <a:r>
              <a:rPr lang="en-US" sz="2400" smtClean="0"/>
              <a:t>He graduated in law, which he practice.</a:t>
            </a:r>
            <a:br>
              <a:rPr lang="en-US" sz="2400" smtClean="0"/>
            </a:br>
            <a:r>
              <a:rPr lang="en-US" sz="2400" smtClean="0"/>
              <a:t>From 1941 to 1947 he was teacher of Portuguese.</a:t>
            </a:r>
            <a:br>
              <a:rPr lang="en-US" sz="2400" smtClean="0"/>
            </a:br>
            <a:r>
              <a:rPr lang="en-US" sz="2400" smtClean="0"/>
              <a:t>In 1959 he received his doctorate in Philosophy and History of Education. He was PhD of Philosophy and History of Education in 1961 at the University of Recife.</a:t>
            </a:r>
            <a:br>
              <a:rPr lang="en-US" sz="2400" smtClean="0"/>
            </a:br>
            <a:r>
              <a:rPr lang="en-US" sz="2400" smtClean="0"/>
              <a:t>He participated in an adult literacy campaign in the state of Rio Grande do Norte, neighboring Brazilian state (north) of Pernambuco (whose capital is the aforementioned city of Recife). President João Goulart appointed him in 1963, Chairman for the Popular Culture. With the military coup in 1964, he was jailed for about two months and exiled for fifteen years. During this period, he lived in Chile, going to Harvard in 1969 and then to Geneva for ten years.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539750" y="620713"/>
            <a:ext cx="8229600" cy="5865812"/>
          </a:xfrm>
        </p:spPr>
        <p:txBody>
          <a:bodyPr/>
          <a:lstStyle/>
          <a:p>
            <a:pPr algn="just" eaLnBrk="1" hangingPunct="1"/>
            <a:r>
              <a:rPr lang="en-US" dirty="0" smtClean="0"/>
              <a:t>He visited several African countries, especially the former Portuguese colonies, such as Guinea-Bissau, Angola, </a:t>
            </a:r>
            <a:endParaRPr lang="en-US" dirty="0" smtClean="0"/>
          </a:p>
          <a:p>
            <a:pPr algn="just" eaLnBrk="1" hangingPunct="1"/>
            <a:r>
              <a:rPr lang="en-US" dirty="0" smtClean="0"/>
              <a:t>Mozambique </a:t>
            </a:r>
          </a:p>
          <a:p>
            <a:pPr algn="just" eaLnBrk="1" hangingPunct="1"/>
            <a:r>
              <a:rPr lang="en-US" dirty="0" smtClean="0"/>
              <a:t>and </a:t>
            </a:r>
            <a:r>
              <a:rPr lang="en-US" dirty="0" smtClean="0"/>
              <a:t>São </a:t>
            </a:r>
            <a:r>
              <a:rPr lang="en-US" dirty="0" smtClean="0"/>
              <a:t>Tomé </a:t>
            </a:r>
            <a:r>
              <a:rPr lang="en-US" dirty="0" smtClean="0"/>
              <a:t>and Príncipe.</a:t>
            </a:r>
            <a:br>
              <a:rPr lang="en-US" dirty="0" smtClean="0"/>
            </a:br>
            <a:r>
              <a:rPr lang="en-US" dirty="0" smtClean="0"/>
              <a:t/>
            </a:r>
            <a:br>
              <a:rPr lang="en-US" dirty="0" smtClean="0"/>
            </a:br>
            <a:r>
              <a:rPr lang="en-US" dirty="0" smtClean="0"/>
              <a:t>Back in Brazil, he taught  at the University of São Paulo, and he was Secretary of Education of the city, elected by the Workers' Party. (PT, “</a:t>
            </a:r>
            <a:r>
              <a:rPr lang="en-US" dirty="0" err="1" smtClean="0"/>
              <a:t>Partido</a:t>
            </a:r>
            <a:r>
              <a:rPr lang="en-US" dirty="0" smtClean="0"/>
              <a:t> dos </a:t>
            </a:r>
            <a:r>
              <a:rPr lang="en-US" dirty="0" err="1" smtClean="0"/>
              <a:t>Trabalhadores</a:t>
            </a:r>
            <a:r>
              <a:rPr lang="en-US"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457200" y="333375"/>
            <a:ext cx="8229600" cy="6119813"/>
          </a:xfrm>
        </p:spPr>
        <p:txBody>
          <a:bodyPr/>
          <a:lstStyle/>
          <a:p>
            <a:pPr algn="just" eaLnBrk="1" hangingPunct="1"/>
            <a:endParaRPr lang="pt-PT" sz="4800" smtClean="0"/>
          </a:p>
          <a:p>
            <a:pPr algn="just" eaLnBrk="1" hangingPunct="1"/>
            <a:r>
              <a:rPr lang="en-US" sz="4400" smtClean="0"/>
              <a:t>In the book </a:t>
            </a:r>
            <a:r>
              <a:rPr lang="en-US" sz="4400" u="sng" smtClean="0"/>
              <a:t>Pedagogy of the Oppressed</a:t>
            </a:r>
            <a:r>
              <a:rPr lang="en-US" sz="4400" smtClean="0"/>
              <a:t>, he argued that education is sexist, racist and favors the powerful.</a:t>
            </a:r>
            <a:r>
              <a:rPr lang="en-US" smtClean="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395288" y="476250"/>
            <a:ext cx="8229600" cy="5749925"/>
          </a:xfrm>
        </p:spPr>
        <p:txBody>
          <a:bodyPr/>
          <a:lstStyle/>
          <a:p>
            <a:pPr algn="just" eaLnBrk="1" hangingPunct="1">
              <a:buFontTx/>
              <a:buNone/>
            </a:pPr>
            <a:endParaRPr lang="pt-PT" smtClean="0"/>
          </a:p>
          <a:p>
            <a:pPr algn="just" eaLnBrk="1" hangingPunct="1">
              <a:buFontTx/>
              <a:buNone/>
            </a:pPr>
            <a:r>
              <a:rPr lang="en-US" sz="4000" smtClean="0"/>
              <a:t>  He developed a teaching method based  in learning words that are already known by the student, and divided into syllables that can be recombined, resulting in the writing of new words.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468313" y="333375"/>
            <a:ext cx="8229600" cy="6048375"/>
          </a:xfrm>
        </p:spPr>
        <p:txBody>
          <a:bodyPr/>
          <a:lstStyle/>
          <a:p>
            <a:pPr eaLnBrk="1" hangingPunct="1"/>
            <a:endParaRPr lang="pt-PT" smtClean="0"/>
          </a:p>
          <a:p>
            <a:pPr algn="just" eaLnBrk="1" hangingPunct="1"/>
            <a:r>
              <a:rPr lang="en-US" smtClean="0"/>
              <a:t>For Paulo Freire, educating is liberating since the subject of education is the oppressed people, and it’s purpose is the people's liberation. Education is a political action.</a:t>
            </a:r>
            <a:br>
              <a:rPr lang="en-US" smtClean="0"/>
            </a:br>
            <a:r>
              <a:rPr lang="en-US" smtClean="0"/>
              <a:t/>
            </a:r>
            <a:br>
              <a:rPr lang="en-US" smtClean="0"/>
            </a:br>
            <a:r>
              <a:rPr lang="en-US" smtClean="0"/>
              <a:t/>
            </a:r>
            <a:br>
              <a:rPr lang="en-US" smtClean="0"/>
            </a:br>
            <a:r>
              <a:rPr lang="en-US" smtClean="0"/>
              <a:t>Paulo Freire rejects the liberal capitalism.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8194" name="Rectangle 4"/>
          <p:cNvSpPr>
            <a:spLocks noGrp="1" noChangeArrowheads="1"/>
          </p:cNvSpPr>
          <p:nvPr>
            <p:ph type="body" idx="1"/>
          </p:nvPr>
        </p:nvSpPr>
        <p:spPr>
          <a:xfrm>
            <a:off x="395288" y="476250"/>
            <a:ext cx="8229600" cy="5822950"/>
          </a:xfrm>
          <a:noFill/>
        </p:spPr>
        <p:txBody>
          <a:bodyPr/>
          <a:lstStyle/>
          <a:p>
            <a:pPr eaLnBrk="1" hangingPunct="1"/>
            <a:endParaRPr lang="pt-PT" smtClean="0"/>
          </a:p>
          <a:p>
            <a:pPr algn="just" eaLnBrk="1" hangingPunct="1"/>
            <a:r>
              <a:rPr lang="en-US" smtClean="0"/>
              <a:t>His theoretical work has taken over the idea of transformation of social reality from the educational activity, which is somehow a "return to Rousseau," in the late twentieth century. In fact, his pedagogy is considered "utopian and hopeful" by Maria Gabriela Bacelar.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en-US" sz="2800" smtClean="0"/>
              <a:t>According to that author, Paulo Freire proposes a pedagogy of liberation and transformation [that]</a:t>
            </a:r>
            <a:r>
              <a:rPr lang="en-US" smtClean="0"/>
              <a:t> </a:t>
            </a:r>
          </a:p>
        </p:txBody>
      </p:sp>
      <p:sp>
        <p:nvSpPr>
          <p:cNvPr id="9219" name="Rectangle 3"/>
          <p:cNvSpPr>
            <a:spLocks noGrp="1" noChangeArrowheads="1"/>
          </p:cNvSpPr>
          <p:nvPr>
            <p:ph type="body" idx="1"/>
          </p:nvPr>
        </p:nvSpPr>
        <p:spPr/>
        <p:txBody>
          <a:bodyPr/>
          <a:lstStyle/>
          <a:p>
            <a:pPr eaLnBrk="1" hangingPunct="1">
              <a:lnSpc>
                <a:spcPct val="80000"/>
              </a:lnSpc>
            </a:pPr>
            <a:r>
              <a:rPr lang="en-US" dirty="0" smtClean="0"/>
              <a:t>must be utopian and </a:t>
            </a:r>
            <a:r>
              <a:rPr lang="en-US" dirty="0" smtClean="0">
                <a:solidFill>
                  <a:srgbClr val="000000"/>
                </a:solidFill>
              </a:rPr>
              <a:t>hopeful</a:t>
            </a:r>
            <a:r>
              <a:rPr lang="en-US" sz="2400" dirty="0" smtClean="0"/>
              <a:t> </a:t>
            </a:r>
            <a:r>
              <a:rPr lang="en-US" dirty="0" smtClean="0"/>
              <a:t>and, future-oriented, built from dreams and faithful to the historical commitment requiring the criticism of the existing society and the will of a future better society."[1]</a:t>
            </a:r>
            <a:br>
              <a:rPr lang="en-US" dirty="0" smtClean="0"/>
            </a:br>
            <a:endParaRPr lang="en-US" sz="2400" dirty="0" smtClean="0">
              <a:latin typeface="Tahoma" pitchFamily="34" charset="0"/>
            </a:endParaRPr>
          </a:p>
          <a:p>
            <a:pPr algn="just" eaLnBrk="1" hangingPunct="1">
              <a:lnSpc>
                <a:spcPct val="80000"/>
              </a:lnSpc>
            </a:pPr>
            <a:r>
              <a:rPr lang="en-US" sz="2400" dirty="0" smtClean="0">
                <a:latin typeface="Tahoma" pitchFamily="34" charset="0"/>
              </a:rPr>
              <a:t/>
            </a:r>
            <a:br>
              <a:rPr lang="en-US" sz="2400" dirty="0" smtClean="0">
                <a:latin typeface="Tahoma" pitchFamily="34" charset="0"/>
              </a:rPr>
            </a:br>
            <a:r>
              <a:rPr lang="en-US" sz="2400" dirty="0" smtClean="0">
                <a:latin typeface="Tahoma" pitchFamily="34" charset="0"/>
              </a:rPr>
              <a:t>[1]</a:t>
            </a:r>
            <a:r>
              <a:rPr lang="pt-PT" sz="2400" dirty="0" smtClean="0">
                <a:latin typeface="Tahoma" pitchFamily="34" charset="0"/>
              </a:rPr>
              <a:t>, </a:t>
            </a:r>
            <a:r>
              <a:rPr lang="pt-PT" sz="2400" dirty="0" smtClean="0">
                <a:latin typeface="Tahoma" pitchFamily="34" charset="0"/>
              </a:rPr>
              <a:t>Maria Gabriela, "Violência e Educação, 7. Paulo Freire - Uma Pedagogia Utópica e Esperançosa", p. 123, artigo in Carvalho, Adalberto Dias de, (</a:t>
            </a:r>
            <a:r>
              <a:rPr lang="pt-PT" sz="2400" dirty="0" err="1" smtClean="0">
                <a:latin typeface="Tahoma" pitchFamily="34" charset="0"/>
              </a:rPr>
              <a:t>org</a:t>
            </a:r>
            <a:r>
              <a:rPr lang="pt-PT" sz="2400" dirty="0" smtClean="0">
                <a:latin typeface="Tahoma" pitchFamily="34" charset="0"/>
              </a:rPr>
              <a:t>.) </a:t>
            </a:r>
            <a:r>
              <a:rPr lang="pt-PT" sz="2400" u="sng" dirty="0" smtClean="0">
                <a:latin typeface="Tahoma" pitchFamily="34" charset="0"/>
              </a:rPr>
              <a:t>Filosofia da Educação: Temas e Problemas, Afrontamento, Porto, 2001.</a:t>
            </a:r>
            <a:endParaRPr lang="en-US" sz="2400" u="sng" dirty="0" smtClean="0">
              <a:latin typeface="Tahom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fontScale="90000"/>
          </a:bodyPr>
          <a:lstStyle/>
          <a:p>
            <a:pPr eaLnBrk="1" hangingPunct="1"/>
            <a:r>
              <a:rPr lang="en-US" sz="4000" smtClean="0">
                <a:latin typeface="Tahoma" pitchFamily="34" charset="0"/>
              </a:rPr>
              <a:t>In his pedagogy Freire asserts the importance of otherness</a:t>
            </a:r>
            <a:r>
              <a:rPr lang="en-US" smtClean="0"/>
              <a:t>, </a:t>
            </a:r>
          </a:p>
        </p:txBody>
      </p:sp>
      <p:sp>
        <p:nvSpPr>
          <p:cNvPr id="10243" name="Rectangle 3"/>
          <p:cNvSpPr>
            <a:spLocks noGrp="1" noChangeArrowheads="1"/>
          </p:cNvSpPr>
          <p:nvPr>
            <p:ph type="body" idx="1"/>
          </p:nvPr>
        </p:nvSpPr>
        <p:spPr/>
        <p:txBody>
          <a:bodyPr/>
          <a:lstStyle/>
          <a:p>
            <a:pPr eaLnBrk="1" hangingPunct="1">
              <a:lnSpc>
                <a:spcPct val="80000"/>
              </a:lnSpc>
            </a:pPr>
            <a:r>
              <a:rPr lang="en-US" sz="2800" dirty="0" smtClean="0"/>
              <a:t>"Since, in addition to recognizing the crucial role of </a:t>
            </a:r>
            <a:r>
              <a:rPr lang="en-US" sz="2800" dirty="0" err="1" smtClean="0"/>
              <a:t>intersubjectivity</a:t>
            </a:r>
            <a:r>
              <a:rPr lang="en-US" sz="2800" dirty="0" smtClean="0"/>
              <a:t> for the constitution of consciousness, the world and a project, and even to produce a more secure, aware and critical of the fact, he insists, especially in absolute value than the other should represent for the teacher, saying, therefore, the profound respect that it deserves."[2] </a:t>
            </a:r>
            <a:r>
              <a:rPr lang="en-US" sz="2000" dirty="0" smtClean="0">
                <a:latin typeface="Tahoma" pitchFamily="34" charset="0"/>
              </a:rPr>
              <a:t/>
            </a:r>
            <a:br>
              <a:rPr lang="en-US" sz="2000" dirty="0" smtClean="0">
                <a:latin typeface="Tahoma" pitchFamily="34" charset="0"/>
              </a:rPr>
            </a:br>
            <a:endParaRPr lang="en-US" sz="2000" dirty="0" smtClean="0">
              <a:latin typeface="Tahoma" pitchFamily="34" charset="0"/>
            </a:endParaRPr>
          </a:p>
          <a:p>
            <a:pPr algn="just" eaLnBrk="1" hangingPunct="1">
              <a:lnSpc>
                <a:spcPct val="80000"/>
              </a:lnSpc>
            </a:pPr>
            <a:r>
              <a:rPr lang="pt-PT" sz="2000" dirty="0" smtClean="0">
                <a:latin typeface="Tahoma" pitchFamily="34" charset="0"/>
              </a:rPr>
              <a:t>[</a:t>
            </a:r>
            <a:r>
              <a:rPr lang="pt-PT" sz="2000" dirty="0" smtClean="0">
                <a:latin typeface="Tahoma" pitchFamily="34" charset="0"/>
              </a:rPr>
              <a:t>2]BACELAR</a:t>
            </a:r>
            <a:r>
              <a:rPr lang="pt-PT" sz="2000" dirty="0" smtClean="0">
                <a:latin typeface="Tahoma" pitchFamily="34" charset="0"/>
              </a:rPr>
              <a:t>, Maria Gabriela, "Violência e Educação, 7. Paulo Freire - Uma Pedagogia Utópica e Esperançosa", p. 123, artigo in Carvalho, Adalberto Dias de, (</a:t>
            </a:r>
            <a:r>
              <a:rPr lang="pt-PT" sz="2000" dirty="0" err="1" smtClean="0">
                <a:latin typeface="Tahoma" pitchFamily="34" charset="0"/>
              </a:rPr>
              <a:t>org</a:t>
            </a:r>
            <a:r>
              <a:rPr lang="pt-PT" sz="2000" dirty="0" smtClean="0">
                <a:latin typeface="Tahoma" pitchFamily="34" charset="0"/>
              </a:rPr>
              <a:t>.) </a:t>
            </a:r>
            <a:r>
              <a:rPr lang="pt-PT" sz="2000" u="sng" dirty="0" smtClean="0">
                <a:latin typeface="Tahoma" pitchFamily="34" charset="0"/>
              </a:rPr>
              <a:t>Filosofia da Educação: Temas e Problemas, Afrontamento, Porto, 2001.</a:t>
            </a:r>
            <a:endParaRPr lang="en-US" sz="2000" u="sng" dirty="0" smtClean="0">
              <a:latin typeface="Tahom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888</Words>
  <Application>Microsoft Office PowerPoint</Application>
  <PresentationFormat>Apresentação no Ecrã (4:3)</PresentationFormat>
  <Paragraphs>52</Paragraphs>
  <Slides>16</Slides>
  <Notes>1</Notes>
  <HiddenSlides>0</HiddenSlides>
  <MMClips>0</MMClips>
  <ScaleCrop>false</ScaleCrop>
  <HeadingPairs>
    <vt:vector size="4" baseType="variant">
      <vt:variant>
        <vt:lpstr>Tema</vt:lpstr>
      </vt:variant>
      <vt:variant>
        <vt:i4>1</vt:i4>
      </vt:variant>
      <vt:variant>
        <vt:lpstr>Títulos dos diapositivos</vt:lpstr>
      </vt:variant>
      <vt:variant>
        <vt:i4>16</vt:i4>
      </vt:variant>
    </vt:vector>
  </HeadingPairs>
  <TitlesOfParts>
    <vt:vector size="17" baseType="lpstr">
      <vt:lpstr>Tema do Office</vt:lpstr>
      <vt:lpstr>Diapositivo 1</vt:lpstr>
      <vt:lpstr> Paulo Reglus Neves Freire (1921-1997) was a Brazilian educator born in Recife. </vt:lpstr>
      <vt:lpstr>Diapositivo 3</vt:lpstr>
      <vt:lpstr>Diapositivo 4</vt:lpstr>
      <vt:lpstr>Diapositivo 5</vt:lpstr>
      <vt:lpstr>Diapositivo 6</vt:lpstr>
      <vt:lpstr>Diapositivo 7</vt:lpstr>
      <vt:lpstr>According to that author, Paulo Freire proposes a pedagogy of liberation and transformation [that] </vt:lpstr>
      <vt:lpstr>In his pedagogy Freire asserts the importance of otherness, </vt:lpstr>
      <vt:lpstr> Paulo Freire believes that education can improve conditions  of mankind. For Maria Gabriela Bacelar, The bases of its pedagogical project call, fall in Philosophical Pedagogy as this is established by Adalberto Carvalho.</vt:lpstr>
      <vt:lpstr>Diapositivo 11</vt:lpstr>
      <vt:lpstr>Ethical concerns of Paulo Freire are also visible in the aforementioned work Pedagogy of the Oppressed, perhaps the most famous of all who wrote. </vt:lpstr>
      <vt:lpstr>One must underline that </vt:lpstr>
      <vt:lpstr>Freire was one more person who realized that </vt:lpstr>
      <vt:lpstr>The Pedagogy of Freire can be understood in the sense  given by Yves Bertrand and Paul Valois, to what they call "crucial elements“. For these authors there are: </vt:lpstr>
      <vt:lpstr>The work of Freire has a deep humanist root respectful of the 'other', the way of “Utopia” that it embodies.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Diapositivo 1</dc:title>
  <dc:creator>Admin</dc:creator>
  <cp:lastModifiedBy>Admin</cp:lastModifiedBy>
  <cp:revision>7</cp:revision>
  <dcterms:created xsi:type="dcterms:W3CDTF">2018-11-07T23:18:07Z</dcterms:created>
  <dcterms:modified xsi:type="dcterms:W3CDTF">2018-11-07T23:34:32Z</dcterms:modified>
</cp:coreProperties>
</file>